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10"/>
  </p:notesMasterIdLst>
  <p:sldIdLst>
    <p:sldId id="267" r:id="rId2"/>
    <p:sldId id="272" r:id="rId3"/>
    <p:sldId id="257" r:id="rId4"/>
    <p:sldId id="258" r:id="rId5"/>
    <p:sldId id="259" r:id="rId6"/>
    <p:sldId id="260" r:id="rId7"/>
    <p:sldId id="263" r:id="rId8"/>
    <p:sldId id="27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3FF"/>
    <a:srgbClr val="3366FF"/>
    <a:srgbClr val="0026E6"/>
    <a:srgbClr val="448CC8"/>
    <a:srgbClr val="4B6AC1"/>
    <a:srgbClr val="8EB4E3"/>
    <a:srgbClr val="001A9C"/>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B87793-AE13-4254-9647-147725B7C200}" type="datetimeFigureOut">
              <a:rPr lang="en-US" smtClean="0"/>
              <a:pPr/>
              <a:t>3/12/2025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CEC88-B8A6-4011-91E7-3A0F657B6F9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3/12/2025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byjus.com/chemistry/chemical-reactions/"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byjus.com/chemistry/nucleophilic-addition-reaction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normAutofit fontScale="90000"/>
          </a:bodyPr>
          <a:lstStyle/>
          <a:p>
            <a:r>
              <a:rPr lang="en-US" dirty="0" smtClean="0"/>
              <a:t>   </a:t>
            </a:r>
            <a:r>
              <a:rPr lang="en-US" sz="3600" dirty="0" smtClean="0"/>
              <a:t>LATE BINDESHWARI BAGHEL GOVT. COLLEGE KUMHARI DIST. DURG (C.G.)                     </a:t>
            </a:r>
            <a:endParaRPr lang="en-US" dirty="0"/>
          </a:p>
        </p:txBody>
      </p:sp>
      <p:sp>
        <p:nvSpPr>
          <p:cNvPr id="3" name="Content Placeholder 2"/>
          <p:cNvSpPr>
            <a:spLocks noGrp="1"/>
          </p:cNvSpPr>
          <p:nvPr>
            <p:ph idx="1"/>
          </p:nvPr>
        </p:nvSpPr>
        <p:spPr>
          <a:xfrm>
            <a:off x="533400" y="1600200"/>
            <a:ext cx="8229600" cy="4525963"/>
          </a:xfrm>
          <a:blipFill>
            <a:blip r:embed="rId2"/>
            <a:tile tx="0" ty="0" sx="100000" sy="100000" flip="none" algn="tl"/>
          </a:blipFill>
        </p:spPr>
        <p:txBody>
          <a:bodyPr/>
          <a:lstStyle/>
          <a:p>
            <a:endParaRPr lang="en-US" dirty="0" smtClean="0"/>
          </a:p>
          <a:p>
            <a:r>
              <a:rPr lang="en-US" dirty="0" smtClean="0"/>
              <a:t>                  </a:t>
            </a:r>
          </a:p>
          <a:p>
            <a:endParaRPr lang="en-US" dirty="0" smtClean="0"/>
          </a:p>
        </p:txBody>
      </p:sp>
      <p:sp>
        <p:nvSpPr>
          <p:cNvPr id="9" name="Oval 8"/>
          <p:cNvSpPr/>
          <p:nvPr/>
        </p:nvSpPr>
        <p:spPr>
          <a:xfrm>
            <a:off x="1752600" y="2667000"/>
            <a:ext cx="5486400" cy="9144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b="1" dirty="0" smtClean="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rPr>
              <a:t>TOPIC</a:t>
            </a:r>
            <a:r>
              <a:rPr lang="en-US" sz="2000" b="1" dirty="0" smtClean="0">
                <a:ln w="12700">
                  <a:solidFill>
                    <a:schemeClr val="tx2">
                      <a:satMod val="155000"/>
                    </a:schemeClr>
                  </a:solidFill>
                  <a:prstDash val="solid"/>
                </a:ln>
                <a:solidFill>
                  <a:schemeClr val="bg2">
                    <a:lumMod val="75000"/>
                  </a:schemeClr>
                </a:solidFill>
                <a:effectLst>
                  <a:outerShdw blurRad="41275" dist="20320" dir="1800000" algn="tl" rotWithShape="0">
                    <a:srgbClr val="000000">
                      <a:alpha val="40000"/>
                    </a:srgbClr>
                  </a:outerShdw>
                </a:effectLst>
              </a:rPr>
              <a:t>  </a:t>
            </a:r>
          </a:p>
          <a:p>
            <a:pPr algn="ctr"/>
            <a:r>
              <a:rPr lang="en-US" sz="2000" b="1" dirty="0" smtClean="0">
                <a:ln w="12700">
                  <a:solidFill>
                    <a:schemeClr val="tx2">
                      <a:satMod val="155000"/>
                    </a:schemeClr>
                  </a:solidFill>
                  <a:prstDash val="solid"/>
                </a:ln>
                <a:solidFill>
                  <a:schemeClr val="accent2">
                    <a:lumMod val="50000"/>
                  </a:schemeClr>
                </a:solidFill>
                <a:effectLst>
                  <a:outerShdw blurRad="41275" dist="20320" dir="1800000" algn="tl" rotWithShape="0">
                    <a:srgbClr val="000000">
                      <a:alpha val="40000"/>
                    </a:srgbClr>
                  </a:outerShdw>
                </a:effectLst>
              </a:rPr>
              <a:t>ADDITION REACTION</a:t>
            </a:r>
            <a:endParaRPr lang="en-US" sz="2000" b="1" dirty="0">
              <a:ln w="12700">
                <a:solidFill>
                  <a:schemeClr val="tx2">
                    <a:satMod val="155000"/>
                  </a:schemeClr>
                </a:solidFill>
                <a:prstDash val="solid"/>
              </a:ln>
              <a:solidFill>
                <a:schemeClr val="accent2">
                  <a:lumMod val="50000"/>
                </a:schemeClr>
              </a:solidFill>
              <a:effectLst>
                <a:outerShdw blurRad="41275" dist="20320" dir="1800000" algn="tl" rotWithShape="0">
                  <a:srgbClr val="000000">
                    <a:alpha val="40000"/>
                  </a:srgbClr>
                </a:outerShdw>
              </a:effectLst>
            </a:endParaRPr>
          </a:p>
        </p:txBody>
      </p:sp>
      <p:sp>
        <p:nvSpPr>
          <p:cNvPr id="13" name="Rectangle 12"/>
          <p:cNvSpPr/>
          <p:nvPr/>
        </p:nvSpPr>
        <p:spPr>
          <a:xfrm>
            <a:off x="990600" y="3962400"/>
            <a:ext cx="2133600" cy="19812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a:r>
              <a:rPr lang="en-US" sz="2000" b="1" dirty="0" smtClean="0">
                <a:ln w="50800"/>
                <a:solidFill>
                  <a:schemeClr val="tx1"/>
                </a:solidFill>
              </a:rPr>
              <a:t>SUBMITTED TO</a:t>
            </a:r>
          </a:p>
          <a:p>
            <a:pPr algn="ctr"/>
            <a:r>
              <a:rPr lang="en-US" sz="1600" b="1" dirty="0" smtClean="0">
                <a:ln w="50800"/>
                <a:solidFill>
                  <a:schemeClr val="bg1">
                    <a:shade val="50000"/>
                  </a:schemeClr>
                </a:solidFill>
              </a:rPr>
              <a:t>DR. N. JAISHREE</a:t>
            </a:r>
          </a:p>
          <a:p>
            <a:pPr algn="ctr"/>
            <a:r>
              <a:rPr lang="en-US" sz="1600" b="1" dirty="0" smtClean="0">
                <a:ln w="50800"/>
                <a:solidFill>
                  <a:schemeClr val="bg1">
                    <a:shade val="50000"/>
                  </a:schemeClr>
                </a:solidFill>
              </a:rPr>
              <a:t>CHEMISTRY</a:t>
            </a:r>
          </a:p>
          <a:p>
            <a:pPr algn="ctr"/>
            <a:r>
              <a:rPr lang="en-US" sz="1600" b="1" smtClean="0">
                <a:ln w="50800"/>
                <a:solidFill>
                  <a:schemeClr val="bg1">
                    <a:shade val="50000"/>
                  </a:schemeClr>
                </a:solidFill>
              </a:rPr>
              <a:t>(DEPARTMENT)s</a:t>
            </a:r>
            <a:endParaRPr lang="en-US" sz="1600" b="1" dirty="0">
              <a:ln w="50800"/>
              <a:solidFill>
                <a:schemeClr val="bg1">
                  <a:shade val="50000"/>
                </a:schemeClr>
              </a:solidFill>
            </a:endParaRPr>
          </a:p>
        </p:txBody>
      </p:sp>
      <p:sp>
        <p:nvSpPr>
          <p:cNvPr id="11" name="Rectangle 10"/>
          <p:cNvSpPr/>
          <p:nvPr/>
        </p:nvSpPr>
        <p:spPr>
          <a:xfrm>
            <a:off x="5943600" y="4038600"/>
            <a:ext cx="2209800" cy="19812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a:r>
              <a:rPr lang="en-US" sz="2000" b="1" spc="150" dirty="0" smtClean="0">
                <a:ln w="11430"/>
                <a:solidFill>
                  <a:schemeClr val="tx1"/>
                </a:solidFill>
                <a:effectLst>
                  <a:outerShdw blurRad="25400" algn="tl" rotWithShape="0">
                    <a:srgbClr val="000000">
                      <a:alpha val="43000"/>
                    </a:srgbClr>
                  </a:outerShdw>
                </a:effectLst>
              </a:rPr>
              <a:t>SUBMITTED BY</a:t>
            </a:r>
          </a:p>
          <a:p>
            <a:pPr algn="ctr"/>
            <a:r>
              <a:rPr lang="en-US" spc="150" dirty="0" smtClean="0">
                <a:ln w="11430"/>
                <a:solidFill>
                  <a:schemeClr val="bg1"/>
                </a:solidFill>
                <a:effectLst>
                  <a:outerShdw blurRad="25400" algn="tl" rotWithShape="0">
                    <a:srgbClr val="000000">
                      <a:alpha val="43000"/>
                    </a:srgbClr>
                  </a:outerShdw>
                </a:effectLst>
              </a:rPr>
              <a:t>YASHIKA SAHU</a:t>
            </a:r>
          </a:p>
          <a:p>
            <a:pPr algn="ctr"/>
            <a:r>
              <a:rPr lang="en-US" spc="150" dirty="0" smtClean="0">
                <a:ln w="11430"/>
                <a:solidFill>
                  <a:schemeClr val="bg1"/>
                </a:solidFill>
                <a:effectLst>
                  <a:outerShdw blurRad="25400" algn="tl" rotWithShape="0">
                    <a:srgbClr val="000000">
                      <a:alpha val="43000"/>
                    </a:srgbClr>
                  </a:outerShdw>
                </a:effectLst>
              </a:rPr>
              <a:t>BSC. SECOND SEM.</a:t>
            </a:r>
            <a:endParaRPr lang="en-US" spc="150" dirty="0">
              <a:ln w="11430"/>
              <a:solidFill>
                <a:schemeClr val="bg1"/>
              </a:solidFill>
              <a:effectLst>
                <a:outerShdw blurRad="25400" algn="tl" rotWithShape="0">
                  <a:srgbClr val="000000">
                    <a:alpha val="43000"/>
                  </a:srgbClr>
                </a:outerShdw>
              </a:effectLst>
            </a:endParaRPr>
          </a:p>
        </p:txBody>
      </p:sp>
      <p:sp>
        <p:nvSpPr>
          <p:cNvPr id="15" name="Rectangle 14"/>
          <p:cNvSpPr/>
          <p:nvPr/>
        </p:nvSpPr>
        <p:spPr>
          <a:xfrm>
            <a:off x="2590800" y="1981200"/>
            <a:ext cx="4419600" cy="5334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ln w="900" cmpd="sng">
                  <a:solidFill>
                    <a:schemeClr val="accent1">
                      <a:lumMod val="50000"/>
                      <a:alpha val="55000"/>
                    </a:schemeClr>
                  </a:solidFill>
                  <a:prstDash val="solid"/>
                </a:ln>
                <a:solidFill>
                  <a:schemeClr val="tx1"/>
                </a:solidFill>
                <a:effectLst>
                  <a:innerShdw blurRad="101600" dist="76200" dir="5400000">
                    <a:schemeClr val="accent1">
                      <a:satMod val="190000"/>
                      <a:tint val="100000"/>
                      <a:alpha val="74000"/>
                    </a:schemeClr>
                  </a:innerShdw>
                </a:effectLst>
              </a:rPr>
              <a:t>ASSIGNMENT</a:t>
            </a:r>
            <a:endParaRPr lang="en-US" sz="3600" b="1" dirty="0">
              <a:ln w="900" cmpd="sng">
                <a:solidFill>
                  <a:schemeClr val="accent1">
                    <a:lumMod val="50000"/>
                    <a:alpha val="55000"/>
                  </a:schemeClr>
                </a:solidFill>
                <a:prstDash val="solid"/>
              </a:ln>
              <a:solidFill>
                <a:schemeClr val="tx1"/>
              </a:solidFill>
              <a:effectLst>
                <a:innerShdw blurRad="101600" dist="76200" dir="5400000">
                  <a:schemeClr val="accent1">
                    <a:satMod val="190000"/>
                    <a:tint val="100000"/>
                    <a:alpha val="74000"/>
                  </a:schemeClr>
                </a:inn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Blue flowers on a watercolor background"/>
          <p:cNvPicPr>
            <a:picLocks noChangeAspect="1" noChangeArrowheads="1"/>
          </p:cNvPicPr>
          <p:nvPr/>
        </p:nvPicPr>
        <p:blipFill>
          <a:blip r:embed="rId2"/>
          <a:srcRect/>
          <a:stretch>
            <a:fillRect/>
          </a:stretch>
        </p:blipFill>
        <p:spPr bwMode="auto">
          <a:xfrm>
            <a:off x="304800" y="304800"/>
            <a:ext cx="8458200" cy="6172200"/>
          </a:xfrm>
          <a:prstGeom prst="rect">
            <a:avLst/>
          </a:prstGeom>
          <a:noFill/>
        </p:spPr>
      </p:pic>
      <p:sp>
        <p:nvSpPr>
          <p:cNvPr id="4" name="Rectangle 3"/>
          <p:cNvSpPr/>
          <p:nvPr/>
        </p:nvSpPr>
        <p:spPr>
          <a:xfrm>
            <a:off x="3352800" y="2286000"/>
            <a:ext cx="4572000" cy="1828800"/>
          </a:xfrm>
          <a:prstGeom prst="rect">
            <a:avLst/>
          </a:prstGeom>
          <a:solidFill>
            <a:schemeClr val="bg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smtClean="0">
                <a:ln w="12700">
                  <a:solidFill>
                    <a:schemeClr val="bg2">
                      <a:lumMod val="50000"/>
                    </a:schemeClr>
                  </a:solidFill>
                  <a:prstDash val="solid"/>
                </a:ln>
                <a:solidFill>
                  <a:schemeClr val="tx1"/>
                </a:solidFill>
                <a:effectLst>
                  <a:outerShdw blurRad="41275" dist="20320" dir="1800000" algn="tl" rotWithShape="0">
                    <a:srgbClr val="000000">
                      <a:alpha val="40000"/>
                    </a:srgbClr>
                  </a:outerShdw>
                </a:effectLst>
              </a:rPr>
              <a:t>ADDITION REACTION</a:t>
            </a:r>
          </a:p>
          <a:p>
            <a:pPr algn="ctr"/>
            <a:r>
              <a:rPr lang="hi-IN" sz="2800" b="1" i="1" dirty="0" smtClean="0">
                <a:ln w="12700">
                  <a:solidFill>
                    <a:schemeClr val="bg2">
                      <a:lumMod val="50000"/>
                    </a:schemeClr>
                  </a:solidFill>
                  <a:prstDash val="solid"/>
                </a:ln>
                <a:solidFill>
                  <a:schemeClr val="tx1"/>
                </a:solidFill>
                <a:effectLst>
                  <a:outerShdw blurRad="41275" dist="20320" dir="1800000" algn="tl" rotWithShape="0">
                    <a:srgbClr val="000000">
                      <a:alpha val="40000"/>
                    </a:srgbClr>
                  </a:outerShdw>
                </a:effectLst>
              </a:rPr>
              <a:t>योगात्मक अभिक्रिया</a:t>
            </a:r>
            <a:endParaRPr lang="hi-IN" sz="2800" b="1" i="1" dirty="0">
              <a:ln w="12700">
                <a:solidFill>
                  <a:schemeClr val="bg2">
                    <a:lumMod val="50000"/>
                  </a:schemeClr>
                </a:solidFill>
                <a:prstDash val="solid"/>
              </a:ln>
              <a:solidFill>
                <a:schemeClr val="tx1"/>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
            </a:r>
            <a:br>
              <a:rPr lang="en-US" dirty="0" smtClean="0"/>
            </a:br>
            <a:r>
              <a:rPr lang="hi-IN" sz="6000" dirty="0"/>
              <a:t>योगात्मक अभिक्रिया क्या है?</a:t>
            </a:r>
            <a:r>
              <a:rPr lang="hi-IN" b="1" dirty="0"/>
              <a:t/>
            </a:r>
            <a:br>
              <a:rPr lang="hi-IN" b="1" dirty="0"/>
            </a:br>
            <a:endParaRPr lang="en-US" dirty="0"/>
          </a:p>
        </p:txBody>
      </p:sp>
      <p:sp>
        <p:nvSpPr>
          <p:cNvPr id="3" name="Content Placeholder 2"/>
          <p:cNvSpPr>
            <a:spLocks noGrp="1"/>
          </p:cNvSpPr>
          <p:nvPr>
            <p:ph idx="1"/>
          </p:nvPr>
        </p:nvSpPr>
        <p:spPr>
          <a:blipFill>
            <a:blip r:embed="rId2"/>
            <a:tile tx="0" ty="0" sx="100000" sy="100000" flip="none" algn="tl"/>
          </a:blipFill>
          <a:ln>
            <a:solidFill>
              <a:schemeClr val="accent2">
                <a:lumMod val="20000"/>
                <a:lumOff val="80000"/>
              </a:schemeClr>
            </a:solidFill>
          </a:ln>
        </p:spPr>
        <p:txBody>
          <a:bodyPr>
            <a:normAutofit/>
          </a:bodyPr>
          <a:lstStyle/>
          <a:p>
            <a:endParaRPr lang="en-US" dirty="0" smtClean="0"/>
          </a:p>
          <a:p>
            <a:r>
              <a:rPr lang="hi-IN" sz="3600" dirty="0">
                <a:solidFill>
                  <a:schemeClr val="bg1"/>
                </a:solidFill>
              </a:rPr>
              <a:t>कार्बनिक रसायन विज्ञान के सरलतम शब्दों में हम कह सकते हैं कि योगात्मक अभिक्रिया एक</a:t>
            </a:r>
            <a:r>
              <a:rPr lang="hi-IN" sz="3600" dirty="0"/>
              <a:t> </a:t>
            </a:r>
            <a:r>
              <a:rPr lang="hi-IN" sz="3600" dirty="0">
                <a:solidFill>
                  <a:schemeClr val="bg2">
                    <a:lumMod val="60000"/>
                    <a:lumOff val="40000"/>
                  </a:schemeClr>
                </a:solidFill>
                <a:hlinkClick r:id="rId3"/>
              </a:rPr>
              <a:t>रासायनिक अभिक्रिया</a:t>
            </a:r>
            <a:r>
              <a:rPr lang="hi-IN" sz="3600" dirty="0"/>
              <a:t> </a:t>
            </a:r>
            <a:r>
              <a:rPr lang="hi-IN" sz="3600" dirty="0">
                <a:solidFill>
                  <a:schemeClr val="bg1"/>
                </a:solidFill>
              </a:rPr>
              <a:t>है जिसमें दो या दो से अधिक अभिकारक मिलकर एक बड़ा एकल उत्पाद बनाते हैं।</a:t>
            </a:r>
            <a:endParaRPr lang="en-US" sz="36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265238"/>
          </a:xfrm>
        </p:spPr>
        <p:txBody>
          <a:bodyPr/>
          <a:lstStyle/>
          <a:p>
            <a:pPr algn="l"/>
            <a:r>
              <a:rPr lang="hi-IN" dirty="0"/>
              <a:t>योगात्मक अभिक्रिया स्पष्टीकरण</a:t>
            </a:r>
          </a:p>
        </p:txBody>
      </p:sp>
      <p:sp>
        <p:nvSpPr>
          <p:cNvPr id="3" name="Content Placeholder 2"/>
          <p:cNvSpPr>
            <a:spLocks noGrp="1"/>
          </p:cNvSpPr>
          <p:nvPr>
            <p:ph idx="1"/>
          </p:nvPr>
        </p:nvSpPr>
        <p:spPr>
          <a:xfrm>
            <a:off x="533400" y="1143000"/>
            <a:ext cx="8382000" cy="5486400"/>
          </a:xfrm>
          <a:blipFill>
            <a:blip r:embed="rId2"/>
            <a:tile tx="0" ty="0" sx="100000" sy="100000" flip="none" algn="tl"/>
          </a:blipFill>
        </p:spPr>
        <p:txBody>
          <a:bodyPr>
            <a:normAutofit/>
          </a:bodyPr>
          <a:lstStyle/>
          <a:p>
            <a:pPr>
              <a:buNone/>
            </a:pPr>
            <a:endParaRPr lang="en-US" sz="2400" dirty="0" smtClean="0">
              <a:solidFill>
                <a:schemeClr val="bg1"/>
              </a:solidFill>
            </a:endParaRPr>
          </a:p>
          <a:p>
            <a:pPr>
              <a:buNone/>
            </a:pPr>
            <a:r>
              <a:rPr lang="en-US" sz="3000" dirty="0" smtClean="0">
                <a:solidFill>
                  <a:schemeClr val="bg1"/>
                </a:solidFill>
              </a:rPr>
              <a:t>    </a:t>
            </a:r>
            <a:r>
              <a:rPr lang="hi-IN" sz="3000" dirty="0" smtClean="0">
                <a:solidFill>
                  <a:schemeClr val="bg1"/>
                </a:solidFill>
              </a:rPr>
              <a:t>केवल </a:t>
            </a:r>
            <a:r>
              <a:rPr lang="hi-IN" sz="3000" dirty="0">
                <a:solidFill>
                  <a:schemeClr val="bg1"/>
                </a:solidFill>
              </a:rPr>
              <a:t>बहु-बंध चरित्र वाले रासायनिक यौगिक ही योगात्मक </a:t>
            </a:r>
            <a:r>
              <a:rPr lang="hi-IN" sz="3000" dirty="0" smtClean="0">
                <a:solidFill>
                  <a:schemeClr val="bg1"/>
                </a:solidFill>
              </a:rPr>
              <a:t>अभिक्रिलेकिया </a:t>
            </a:r>
            <a:r>
              <a:rPr lang="hi-IN" sz="3000" dirty="0">
                <a:solidFill>
                  <a:schemeClr val="bg1"/>
                </a:solidFill>
              </a:rPr>
              <a:t>से गुजर सकते हैं क्योंकि आवश्यक एकल बंध बनाने के लिए आमतौर पर दोहरा या तिहरा बंध तोड़ा जाता है। योगात्मक अभिक्रिया अनिवार्य रूप से अपघटन अभिक्रिया का विपरीत है जिसमें अपघटन अभिक्रिया वह अभिक्रिया होती है जिसमें एक यौगिक एक या अधिक तत्वों या यौगिकों में विघटित हो जाता है। योगात्मक अभिक्रिया के एक उदाहरण को देखते हुए, प्रोपेन (एक एल्कीन) का </a:t>
            </a:r>
            <a:r>
              <a:rPr lang="hi-IN" sz="3000" dirty="0" smtClean="0">
                <a:solidFill>
                  <a:schemeClr val="bg1"/>
                </a:solidFill>
              </a:rPr>
              <a:t>हाइड्रोक्लोरीनसके </a:t>
            </a:r>
            <a:r>
              <a:rPr lang="hi-IN" sz="3000" dirty="0">
                <a:solidFill>
                  <a:schemeClr val="bg1"/>
                </a:solidFill>
              </a:rPr>
              <a:t>लिए समीकरण है</a:t>
            </a:r>
            <a:endParaRPr lang="en-US" sz="24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hi-IN" sz="3100" dirty="0" smtClean="0"/>
              <a:t>प्रोपेन (एक एल्कीन) का हाइड्रोक्लोरीनीकरण, जिसके लिए समीकरण है</a:t>
            </a:r>
            <a:endParaRPr lang="en-US" dirty="0"/>
          </a:p>
        </p:txBody>
      </p:sp>
      <p:sp>
        <p:nvSpPr>
          <p:cNvPr id="3" name="Content Placeholder 2"/>
          <p:cNvSpPr>
            <a:spLocks noGrp="1"/>
          </p:cNvSpPr>
          <p:nvPr>
            <p:ph idx="1"/>
          </p:nvPr>
        </p:nvSpPr>
        <p:spPr>
          <a:blipFill>
            <a:blip r:embed="rId2"/>
            <a:tile tx="0" ty="0" sx="100000" sy="100000" flip="none" algn="tl"/>
          </a:blipFill>
        </p:spPr>
        <p:txBody>
          <a:bodyPr/>
          <a:lstStyle/>
          <a:p>
            <a:endParaRPr lang="en-US" sz="2000" b="1" dirty="0" smtClean="0">
              <a:solidFill>
                <a:schemeClr val="accent2"/>
              </a:solidFill>
            </a:endParaRPr>
          </a:p>
          <a:p>
            <a:r>
              <a:rPr lang="en-US" sz="2800" b="1" dirty="0" smtClean="0">
                <a:solidFill>
                  <a:schemeClr val="accent2">
                    <a:lumMod val="75000"/>
                  </a:schemeClr>
                </a:solidFill>
              </a:rPr>
              <a:t>CH</a:t>
            </a:r>
            <a:r>
              <a:rPr lang="hi-IN" sz="2800" b="1" dirty="0" smtClean="0">
                <a:solidFill>
                  <a:schemeClr val="accent2">
                    <a:lumMod val="75000"/>
                  </a:schemeClr>
                </a:solidFill>
              </a:rPr>
              <a:t> </a:t>
            </a:r>
            <a:r>
              <a:rPr lang="hi-IN" sz="2800" b="1" baseline="-25000" dirty="0" smtClean="0">
                <a:solidFill>
                  <a:schemeClr val="accent2">
                    <a:lumMod val="75000"/>
                  </a:schemeClr>
                </a:solidFill>
              </a:rPr>
              <a:t>3</a:t>
            </a:r>
            <a:r>
              <a:rPr lang="hi-IN" sz="2800" b="1" dirty="0" smtClean="0">
                <a:solidFill>
                  <a:schemeClr val="accent2">
                    <a:lumMod val="75000"/>
                  </a:schemeClr>
                </a:solidFill>
              </a:rPr>
              <a:t> </a:t>
            </a:r>
            <a:r>
              <a:rPr lang="en-US" sz="2800" b="1" dirty="0" smtClean="0">
                <a:solidFill>
                  <a:schemeClr val="accent2">
                    <a:lumMod val="75000"/>
                  </a:schemeClr>
                </a:solidFill>
              </a:rPr>
              <a:t>CH</a:t>
            </a:r>
            <a:r>
              <a:rPr lang="hi-IN" sz="2800" b="1" dirty="0" smtClean="0">
                <a:solidFill>
                  <a:schemeClr val="accent2">
                    <a:lumMod val="75000"/>
                  </a:schemeClr>
                </a:solidFill>
              </a:rPr>
              <a:t> = </a:t>
            </a:r>
            <a:r>
              <a:rPr lang="en-US" sz="2800" b="1" dirty="0" smtClean="0">
                <a:solidFill>
                  <a:schemeClr val="accent2">
                    <a:lumMod val="75000"/>
                  </a:schemeClr>
                </a:solidFill>
              </a:rPr>
              <a:t>CH</a:t>
            </a:r>
            <a:r>
              <a:rPr lang="hi-IN" sz="2800" b="1" dirty="0" smtClean="0">
                <a:solidFill>
                  <a:schemeClr val="accent2">
                    <a:lumMod val="75000"/>
                  </a:schemeClr>
                </a:solidFill>
              </a:rPr>
              <a:t> </a:t>
            </a:r>
            <a:r>
              <a:rPr lang="hi-IN" sz="2800" b="1" baseline="-25000" dirty="0" smtClean="0">
                <a:solidFill>
                  <a:schemeClr val="accent2">
                    <a:lumMod val="75000"/>
                  </a:schemeClr>
                </a:solidFill>
              </a:rPr>
              <a:t>2</a:t>
            </a:r>
            <a:r>
              <a:rPr lang="hi-IN" sz="2800" b="1" dirty="0" smtClean="0">
                <a:solidFill>
                  <a:schemeClr val="accent2">
                    <a:lumMod val="75000"/>
                  </a:schemeClr>
                </a:solidFill>
              </a:rPr>
              <a:t>  + </a:t>
            </a:r>
            <a:r>
              <a:rPr lang="en-US" sz="2800" b="1" dirty="0" smtClean="0">
                <a:solidFill>
                  <a:schemeClr val="accent2">
                    <a:lumMod val="75000"/>
                  </a:schemeClr>
                </a:solidFill>
              </a:rPr>
              <a:t>HCI</a:t>
            </a:r>
            <a:r>
              <a:rPr lang="hi-IN" sz="2800" b="1" dirty="0" smtClean="0">
                <a:solidFill>
                  <a:schemeClr val="accent2">
                    <a:lumMod val="75000"/>
                  </a:schemeClr>
                </a:solidFill>
              </a:rPr>
              <a:t>→ </a:t>
            </a:r>
            <a:r>
              <a:rPr lang="en-US" sz="2800" b="1" dirty="0" smtClean="0">
                <a:solidFill>
                  <a:schemeClr val="accent2">
                    <a:lumMod val="75000"/>
                  </a:schemeClr>
                </a:solidFill>
              </a:rPr>
              <a:t>CH</a:t>
            </a:r>
            <a:r>
              <a:rPr lang="hi-IN" sz="2800" b="1" baseline="-25000" dirty="0" smtClean="0">
                <a:solidFill>
                  <a:schemeClr val="accent2">
                    <a:lumMod val="75000"/>
                  </a:schemeClr>
                </a:solidFill>
              </a:rPr>
              <a:t>3</a:t>
            </a:r>
            <a:r>
              <a:rPr lang="hi-IN" sz="2800" b="1" dirty="0" smtClean="0">
                <a:solidFill>
                  <a:schemeClr val="accent2">
                    <a:lumMod val="75000"/>
                  </a:schemeClr>
                </a:solidFill>
              </a:rPr>
              <a:t> </a:t>
            </a:r>
            <a:r>
              <a:rPr lang="en-US" sz="2800" b="1" dirty="0" smtClean="0">
                <a:solidFill>
                  <a:schemeClr val="accent2">
                    <a:lumMod val="75000"/>
                  </a:schemeClr>
                </a:solidFill>
              </a:rPr>
              <a:t>CH- CH</a:t>
            </a:r>
            <a:r>
              <a:rPr lang="hi-IN" sz="2800" b="1" baseline="-25000" dirty="0" smtClean="0">
                <a:solidFill>
                  <a:schemeClr val="accent2">
                    <a:lumMod val="75000"/>
                  </a:schemeClr>
                </a:solidFill>
              </a:rPr>
              <a:t>3</a:t>
            </a:r>
            <a:r>
              <a:rPr lang="hi-IN" sz="2800" b="1" dirty="0" smtClean="0">
                <a:solidFill>
                  <a:schemeClr val="accent2">
                    <a:lumMod val="75000"/>
                  </a:schemeClr>
                </a:solidFill>
              </a:rPr>
              <a:t> + </a:t>
            </a:r>
            <a:r>
              <a:rPr lang="en-US" sz="2800" b="1" dirty="0" smtClean="0">
                <a:solidFill>
                  <a:schemeClr val="accent2">
                    <a:lumMod val="75000"/>
                  </a:schemeClr>
                </a:solidFill>
              </a:rPr>
              <a:t>CL</a:t>
            </a:r>
            <a:r>
              <a:rPr lang="hi-IN" sz="2800" b="1" dirty="0" smtClean="0">
                <a:solidFill>
                  <a:schemeClr val="accent2">
                    <a:lumMod val="75000"/>
                  </a:schemeClr>
                </a:solidFill>
              </a:rPr>
              <a:t> </a:t>
            </a:r>
            <a:r>
              <a:rPr lang="hi-IN" sz="2800" b="1" baseline="30000" dirty="0" smtClean="0">
                <a:solidFill>
                  <a:schemeClr val="accent2">
                    <a:lumMod val="75000"/>
                  </a:schemeClr>
                </a:solidFill>
              </a:rPr>
              <a:t>−</a:t>
            </a:r>
            <a:r>
              <a:rPr lang="hi-IN" sz="2800" b="1" dirty="0" smtClean="0">
                <a:solidFill>
                  <a:schemeClr val="accent2">
                    <a:lumMod val="75000"/>
                  </a:schemeClr>
                </a:solidFill>
              </a:rPr>
              <a:t>  → </a:t>
            </a:r>
            <a:r>
              <a:rPr lang="en-US" sz="2800" b="1" dirty="0" smtClean="0">
                <a:solidFill>
                  <a:schemeClr val="accent2">
                    <a:lumMod val="75000"/>
                  </a:schemeClr>
                </a:solidFill>
              </a:rPr>
              <a:t>CH</a:t>
            </a:r>
            <a:r>
              <a:rPr lang="hi-IN" sz="2800" b="1" baseline="-25000" dirty="0" smtClean="0">
                <a:solidFill>
                  <a:schemeClr val="accent2">
                    <a:lumMod val="75000"/>
                  </a:schemeClr>
                </a:solidFill>
              </a:rPr>
              <a:t>3</a:t>
            </a:r>
            <a:r>
              <a:rPr lang="en-US" sz="2800" b="1" dirty="0" smtClean="0">
                <a:solidFill>
                  <a:schemeClr val="accent2">
                    <a:lumMod val="75000"/>
                  </a:schemeClr>
                </a:solidFill>
              </a:rPr>
              <a:t>-CHCI-CH</a:t>
            </a:r>
            <a:r>
              <a:rPr lang="en-US" sz="2800" b="1" baseline="-25000" dirty="0" smtClean="0">
                <a:solidFill>
                  <a:schemeClr val="accent2">
                    <a:lumMod val="75000"/>
                  </a:schemeClr>
                </a:solidFill>
              </a:rPr>
              <a:t>3</a:t>
            </a:r>
            <a:r>
              <a:rPr lang="hi-IN" dirty="0" smtClean="0">
                <a:solidFill>
                  <a:schemeClr val="accent2">
                    <a:lumMod val="75000"/>
                  </a:schemeClr>
                </a:solidFill>
              </a:rPr>
              <a:t/>
            </a:r>
            <a:br>
              <a:rPr lang="hi-IN" dirty="0" smtClean="0">
                <a:solidFill>
                  <a:schemeClr val="accent2">
                    <a:lumMod val="75000"/>
                  </a:schemeClr>
                </a:solidFill>
              </a:rPr>
            </a:br>
            <a:endParaRPr lang="en-US" dirty="0">
              <a:solidFill>
                <a:schemeClr val="accent2">
                  <a:lumMod val="75000"/>
                </a:schemeClr>
              </a:solidFill>
            </a:endParaRPr>
          </a:p>
        </p:txBody>
      </p:sp>
      <p:pic>
        <p:nvPicPr>
          <p:cNvPr id="4" name="Picture 3" descr="योगात्मक अभिक्रिया"/>
          <p:cNvPicPr/>
          <p:nvPr/>
        </p:nvPicPr>
        <p:blipFill>
          <a:blip r:embed="rId3"/>
          <a:srcRect/>
          <a:stretch>
            <a:fillRect/>
          </a:stretch>
        </p:blipFill>
        <p:spPr bwMode="auto">
          <a:xfrm>
            <a:off x="1143000" y="3352800"/>
            <a:ext cx="667131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458200" cy="2514600"/>
          </a:xfrm>
        </p:spPr>
        <p:txBody>
          <a:bodyPr>
            <a:normAutofit/>
          </a:bodyPr>
          <a:lstStyle/>
          <a:p>
            <a:pPr algn="l"/>
            <a:r>
              <a:rPr lang="hi-IN" sz="3200" b="1" dirty="0" smtClean="0"/>
              <a:t>योगात्मक अभिक्रियाओं के प्रकार</a:t>
            </a:r>
            <a:endParaRPr lang="hi-IN" sz="3200" b="1" dirty="0"/>
          </a:p>
        </p:txBody>
      </p:sp>
      <p:sp>
        <p:nvSpPr>
          <p:cNvPr id="3" name="Content Placeholder 2"/>
          <p:cNvSpPr>
            <a:spLocks noGrp="1"/>
          </p:cNvSpPr>
          <p:nvPr>
            <p:ph idx="1"/>
          </p:nvPr>
        </p:nvSpPr>
        <p:spPr>
          <a:xfrm>
            <a:off x="381000" y="838200"/>
            <a:ext cx="8229600" cy="5638800"/>
          </a:xfrm>
          <a:solidFill>
            <a:srgbClr val="448CC8"/>
          </a:solidFill>
          <a:ln>
            <a:solidFill>
              <a:schemeClr val="accent1">
                <a:lumMod val="75000"/>
              </a:schemeClr>
            </a:solidFill>
          </a:ln>
        </p:spPr>
        <p:txBody>
          <a:bodyPr>
            <a:normAutofit/>
          </a:bodyPr>
          <a:lstStyle/>
          <a:p>
            <a:pPr>
              <a:buNone/>
            </a:pPr>
            <a:r>
              <a:rPr lang="hi-IN" sz="2400" dirty="0" smtClean="0">
                <a:solidFill>
                  <a:schemeClr val="accent6">
                    <a:lumMod val="60000"/>
                    <a:lumOff val="40000"/>
                  </a:schemeClr>
                </a:solidFill>
              </a:rPr>
              <a:t>त्ध्रुवीय योगात्मक अभिक्रियाओं के लिए दो वर्गीकरण हैं, अर्था:</a:t>
            </a:r>
          </a:p>
          <a:p>
            <a:r>
              <a:rPr lang="hi-IN" sz="2400" dirty="0" smtClean="0">
                <a:solidFill>
                  <a:srgbClr val="0026E6"/>
                </a:solidFill>
              </a:rPr>
              <a:t>इलेक्ट्रोफिलिक योगात्मक अभिक्रियाएँ</a:t>
            </a:r>
          </a:p>
          <a:p>
            <a:r>
              <a:rPr lang="hi-IN" sz="2400" dirty="0" smtClean="0">
                <a:hlinkClick r:id="rId2"/>
              </a:rPr>
              <a:t>न्यूक्लियोफिलिक योगात्मक अभिक्रियाएँ </a:t>
            </a:r>
            <a:endParaRPr lang="hi-IN" sz="2400" dirty="0" smtClean="0"/>
          </a:p>
          <a:p>
            <a:r>
              <a:rPr lang="hi-IN" sz="2800" b="1" dirty="0" smtClean="0"/>
              <a:t>इलेक्ट्रोफिलिक योग:</a:t>
            </a:r>
          </a:p>
          <a:p>
            <a:pPr>
              <a:buNone/>
            </a:pPr>
            <a:r>
              <a:rPr lang="en-US" sz="2000" dirty="0" smtClean="0">
                <a:solidFill>
                  <a:schemeClr val="accent6">
                    <a:lumMod val="20000"/>
                    <a:lumOff val="80000"/>
                  </a:schemeClr>
                </a:solidFill>
              </a:rPr>
              <a:t>       </a:t>
            </a:r>
            <a:r>
              <a:rPr lang="hi-IN" sz="2000" dirty="0" smtClean="0">
                <a:solidFill>
                  <a:schemeClr val="accent6">
                    <a:lumMod val="20000"/>
                    <a:lumOff val="80000"/>
                  </a:schemeClr>
                </a:solidFill>
              </a:rPr>
              <a:t>इलेक्ट्रोफिलिक योगात्मक अभिक्रिया को योगात्मक अभिक्रिया के रूप में वर्णित किया जा सकता है, जिसमें एकाधिक बंधों (जैसे द्वि या त्रि बंध) वाले अभिकारक का </a:t>
            </a:r>
            <a:r>
              <a:rPr lang="el-GR" sz="2000" dirty="0" smtClean="0">
                <a:solidFill>
                  <a:schemeClr val="accent6">
                    <a:lumMod val="20000"/>
                    <a:lumOff val="80000"/>
                  </a:schemeClr>
                </a:solidFill>
              </a:rPr>
              <a:t>π </a:t>
            </a:r>
            <a:r>
              <a:rPr lang="hi-IN" sz="2000" dirty="0" smtClean="0">
                <a:solidFill>
                  <a:schemeClr val="accent6">
                    <a:lumMod val="20000"/>
                    <a:lumOff val="80000"/>
                  </a:schemeClr>
                </a:solidFill>
              </a:rPr>
              <a:t>बंध टूट जाता है तथा दो नए </a:t>
            </a:r>
            <a:r>
              <a:rPr lang="el-GR" sz="2000" dirty="0" smtClean="0">
                <a:solidFill>
                  <a:schemeClr val="accent6">
                    <a:lumMod val="20000"/>
                    <a:lumOff val="80000"/>
                  </a:schemeClr>
                </a:solidFill>
              </a:rPr>
              <a:t>σ </a:t>
            </a:r>
            <a:r>
              <a:rPr lang="hi-IN" sz="2000" dirty="0" smtClean="0">
                <a:solidFill>
                  <a:schemeClr val="accent6">
                    <a:lumMod val="20000"/>
                    <a:lumOff val="80000"/>
                  </a:schemeClr>
                </a:solidFill>
              </a:rPr>
              <a:t>बंध बनते हैं।</a:t>
            </a:r>
          </a:p>
          <a:p>
            <a:r>
              <a:rPr lang="hi-IN" dirty="0" smtClean="0"/>
              <a:t/>
            </a:r>
            <a:br>
              <a:rPr lang="hi-IN" dirty="0" smtClean="0"/>
            </a:br>
            <a:endParaRPr lang="en-US" dirty="0"/>
          </a:p>
        </p:txBody>
      </p:sp>
      <p:pic>
        <p:nvPicPr>
          <p:cNvPr id="4" name="Picture 3" descr="एथीन और ब्रोमीन के बीच इलेक्ट्रोफिलिक योग तंत्र"/>
          <p:cNvPicPr/>
          <p:nvPr/>
        </p:nvPicPr>
        <p:blipFill>
          <a:blip r:embed="rId3"/>
          <a:srcRect/>
          <a:stretch>
            <a:fillRect/>
          </a:stretch>
        </p:blipFill>
        <p:spPr bwMode="auto">
          <a:xfrm>
            <a:off x="1143000" y="3886200"/>
            <a:ext cx="667131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hi-IN" sz="2800" b="1" dirty="0" smtClean="0"/>
              <a:t>न्यूक्लियोफिलिक योग:</a:t>
            </a:r>
            <a:endParaRPr lang="hi-IN" sz="2800" b="1" dirty="0"/>
          </a:p>
        </p:txBody>
      </p:sp>
      <p:sp>
        <p:nvSpPr>
          <p:cNvPr id="3" name="Content Placeholder 2"/>
          <p:cNvSpPr>
            <a:spLocks noGrp="1"/>
          </p:cNvSpPr>
          <p:nvPr>
            <p:ph idx="1"/>
          </p:nvPr>
        </p:nvSpPr>
        <p:spPr>
          <a:xfrm>
            <a:off x="457200" y="1219200"/>
            <a:ext cx="8229600" cy="5257800"/>
          </a:xfrm>
          <a:blipFill>
            <a:blip r:embed="rId2"/>
            <a:tile tx="0" ty="0" sx="100000" sy="100000" flip="none" algn="tl"/>
          </a:blipFill>
        </p:spPr>
        <p:txBody>
          <a:bodyPr>
            <a:normAutofit/>
          </a:bodyPr>
          <a:lstStyle/>
          <a:p>
            <a:pPr>
              <a:buNone/>
            </a:pPr>
            <a:r>
              <a:rPr lang="hi-IN" sz="2400" dirty="0" smtClean="0">
                <a:solidFill>
                  <a:schemeClr val="accent2">
                    <a:lumMod val="75000"/>
                  </a:schemeClr>
                </a:solidFill>
              </a:rPr>
              <a:t>न्यूक्लियोफिलिक योगात्मक अभिक्रिया एक योगात्मक अभिक्रिया है, जिसमें इलेक्ट्रॉन-अल्प या इलेक्ट्रोफिलिक द्वि या त्रि बंध, </a:t>
            </a:r>
            <a:r>
              <a:rPr lang="el-GR" sz="2400" dirty="0" smtClean="0">
                <a:solidFill>
                  <a:schemeClr val="accent2">
                    <a:lumMod val="75000"/>
                  </a:schemeClr>
                </a:solidFill>
              </a:rPr>
              <a:t>π </a:t>
            </a:r>
            <a:r>
              <a:rPr lang="hi-IN" sz="2400" dirty="0" smtClean="0">
                <a:solidFill>
                  <a:schemeClr val="accent2">
                    <a:lumMod val="75000"/>
                  </a:schemeClr>
                </a:solidFill>
              </a:rPr>
              <a:t>बंध, वाला रासायनिक यौगिक, न्यूक्लियोफाइल के साथ अभिक्रिया करता है, जो कि एक इलेक्ट्रॉन-समृद्ध अभिकारक है, जिसमें द्वि बंध लुप्त हो जाता है तथा दो नए एकल, या </a:t>
            </a:r>
            <a:r>
              <a:rPr lang="el-GR" sz="2400" dirty="0" smtClean="0">
                <a:solidFill>
                  <a:schemeClr val="accent2">
                    <a:lumMod val="75000"/>
                  </a:schemeClr>
                </a:solidFill>
              </a:rPr>
              <a:t>σ, </a:t>
            </a:r>
            <a:r>
              <a:rPr lang="hi-IN" sz="2400" dirty="0" smtClean="0">
                <a:solidFill>
                  <a:schemeClr val="accent2">
                    <a:lumMod val="75000"/>
                  </a:schemeClr>
                </a:solidFill>
              </a:rPr>
              <a:t>बंध निर्मित होते हैं।</a:t>
            </a:r>
          </a:p>
          <a:p>
            <a:r>
              <a:rPr lang="hi-IN" sz="2000" dirty="0" smtClean="0">
                <a:solidFill>
                  <a:schemeClr val="accent2">
                    <a:lumMod val="75000"/>
                  </a:schemeClr>
                </a:solidFill>
              </a:rPr>
              <a:t/>
            </a:r>
            <a:br>
              <a:rPr lang="hi-IN" sz="2000" dirty="0" smtClean="0">
                <a:solidFill>
                  <a:schemeClr val="accent2">
                    <a:lumMod val="75000"/>
                  </a:schemeClr>
                </a:solidFill>
              </a:rPr>
            </a:br>
            <a:endParaRPr lang="en-US" dirty="0">
              <a:solidFill>
                <a:schemeClr val="accent2">
                  <a:lumMod val="75000"/>
                </a:schemeClr>
              </a:solidFill>
            </a:endParaRPr>
          </a:p>
        </p:txBody>
      </p:sp>
      <p:pic>
        <p:nvPicPr>
          <p:cNvPr id="4" name="Picture 3" descr="न्यूक्लियोफिलिक योग - कीटोन"/>
          <p:cNvPicPr/>
          <p:nvPr/>
        </p:nvPicPr>
        <p:blipFill>
          <a:blip r:embed="rId3"/>
          <a:srcRect/>
          <a:stretch>
            <a:fillRect/>
          </a:stretch>
        </p:blipFill>
        <p:spPr bwMode="auto">
          <a:xfrm>
            <a:off x="1219200" y="3505200"/>
            <a:ext cx="6671310"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Floral watercolor flower blue"/>
          <p:cNvPicPr>
            <a:picLocks noChangeAspect="1" noChangeArrowheads="1"/>
          </p:cNvPicPr>
          <p:nvPr/>
        </p:nvPicPr>
        <p:blipFill>
          <a:blip r:embed="rId2"/>
          <a:srcRect/>
          <a:stretch>
            <a:fillRect/>
          </a:stretch>
        </p:blipFill>
        <p:spPr bwMode="auto">
          <a:xfrm>
            <a:off x="228600" y="228600"/>
            <a:ext cx="8686800" cy="6248400"/>
          </a:xfrm>
          <a:prstGeom prst="rect">
            <a:avLst/>
          </a:prstGeom>
          <a:noFill/>
        </p:spPr>
      </p:pic>
      <p:sp>
        <p:nvSpPr>
          <p:cNvPr id="4" name="Rectangle 3"/>
          <p:cNvSpPr/>
          <p:nvPr/>
        </p:nvSpPr>
        <p:spPr>
          <a:xfrm>
            <a:off x="2895600" y="2438400"/>
            <a:ext cx="3886200" cy="190500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smtClean="0">
                <a:ln w="12700">
                  <a:solidFill>
                    <a:schemeClr val="bg2">
                      <a:lumMod val="50000"/>
                    </a:schemeClr>
                  </a:solidFill>
                  <a:prstDash val="solid"/>
                </a:ln>
                <a:solidFill>
                  <a:schemeClr val="tx1">
                    <a:lumMod val="95000"/>
                  </a:schemeClr>
                </a:solidFill>
                <a:effectLst>
                  <a:outerShdw blurRad="41275" dist="20320" dir="1800000" algn="tl" rotWithShape="0">
                    <a:srgbClr val="000000">
                      <a:alpha val="40000"/>
                    </a:srgbClr>
                  </a:outerShdw>
                </a:effectLst>
              </a:rPr>
              <a:t>THANKYOU</a:t>
            </a:r>
            <a:endParaRPr lang="en-US" sz="3600" b="1" i="1" dirty="0">
              <a:ln w="12700">
                <a:solidFill>
                  <a:schemeClr val="bg2">
                    <a:lumMod val="50000"/>
                  </a:schemeClr>
                </a:solidFill>
                <a:prstDash val="solid"/>
              </a:ln>
              <a:solidFill>
                <a:schemeClr val="tx1">
                  <a:lumMod val="95000"/>
                </a:schemeClr>
              </a:solidFill>
              <a:effectLst>
                <a:outerShdw blurRad="41275" dist="20320" dir="1800000" algn="tl" rotWithShape="0">
                  <a:srgbClr val="000000">
                    <a:alpha val="40000"/>
                  </a:srgbClr>
                </a:outerShdw>
              </a:effectLst>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TotalTime>
  <Words>238</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LATE BINDESHWARI BAGHEL GOVT. COLLEGE KUMHARI DIST. DURG (C.G.)                     </vt:lpstr>
      <vt:lpstr>Slide 2</vt:lpstr>
      <vt:lpstr> योगात्मक अभिक्रिया क्या है? </vt:lpstr>
      <vt:lpstr>योगात्मक अभिक्रिया स्पष्टीकरण</vt:lpstr>
      <vt:lpstr>प्रोपेन (एक एल्कीन) का हाइड्रोक्लोरीनीकरण, जिसके लिए समीकरण है</vt:lpstr>
      <vt:lpstr>योगात्मक अभिक्रियाओं के प्रकार</vt:lpstr>
      <vt:lpstr>न्यूक्लियोफिलिक योग:</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60</cp:revision>
  <dcterms:created xsi:type="dcterms:W3CDTF">2006-08-16T00:00:00Z</dcterms:created>
  <dcterms:modified xsi:type="dcterms:W3CDTF">2025-03-12T07:07:03Z</dcterms:modified>
</cp:coreProperties>
</file>